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89" r:id="rId2"/>
    <p:sldId id="355" r:id="rId3"/>
    <p:sldId id="367" r:id="rId4"/>
    <p:sldId id="369" r:id="rId5"/>
    <p:sldId id="370" r:id="rId6"/>
    <p:sldId id="371" r:id="rId7"/>
    <p:sldId id="372" r:id="rId8"/>
    <p:sldId id="373" r:id="rId9"/>
    <p:sldId id="374" r:id="rId10"/>
    <p:sldId id="375" r:id="rId11"/>
    <p:sldId id="377" r:id="rId12"/>
    <p:sldId id="378" r:id="rId13"/>
    <p:sldId id="380" r:id="rId14"/>
    <p:sldId id="379" r:id="rId15"/>
    <p:sldId id="382" r:id="rId16"/>
    <p:sldId id="383" r:id="rId17"/>
    <p:sldId id="384" r:id="rId18"/>
    <p:sldId id="386" r:id="rId19"/>
    <p:sldId id="387" r:id="rId20"/>
    <p:sldId id="3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94B"/>
    <a:srgbClr val="FD5F00"/>
    <a:srgbClr val="FF5F05"/>
    <a:srgbClr val="13294B"/>
    <a:srgbClr val="C84113"/>
    <a:srgbClr val="3B6C35"/>
    <a:srgbClr val="4B868E"/>
    <a:srgbClr val="FBB24D"/>
    <a:srgbClr val="F05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17" autoAdjust="0"/>
    <p:restoredTop sz="95787" autoAdjust="0"/>
  </p:normalViewPr>
  <p:slideViewPr>
    <p:cSldViewPr snapToGrid="0">
      <p:cViewPr varScale="1">
        <p:scale>
          <a:sx n="78" d="100"/>
          <a:sy n="78" d="100"/>
        </p:scale>
        <p:origin x="653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E1E9AA-346A-B3D9-794E-D00029D397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F56AFA-A4B7-7466-6AF7-3B946230D3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4678F-55F8-4A98-B438-1921114C3F78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BE0AD-401D-551F-84BA-B7639FBB7EB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98A03-EC06-4230-C305-6B23873923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E4B95-DB27-469E-87AB-81525EE3E5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17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260D9-9A89-466D-AB9E-AB8EEEC5B27F}" type="datetimeFigureOut">
              <a:rPr lang="en-US" smtClean="0"/>
              <a:t>12/10/2025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6F0D5-1438-4C96-931F-854E0BFC2C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7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C6F0D5-1438-4C96-931F-854E0BFC2C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84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32F4F2-6BCB-E2A6-BF14-55C777A83E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Accent">
            <a:extLst>
              <a:ext uri="{FF2B5EF4-FFF2-40B4-BE49-F238E27FC236}">
                <a16:creationId xmlns:a16="http://schemas.microsoft.com/office/drawing/2014/main" id="{A4CD8BB7-0ED5-85FC-E344-1C112A4E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95872" y="1832610"/>
            <a:ext cx="95250" cy="319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5F9852-BDFC-7251-F9A8-98DEA10266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3131" y="1958297"/>
            <a:ext cx="8569236" cy="1614486"/>
          </a:xfr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497620D0-FD2F-C1C0-438F-BA156FAA85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5601" y="3489452"/>
            <a:ext cx="8569235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8" name="Date Placeholder">
            <a:extLst>
              <a:ext uri="{FF2B5EF4-FFF2-40B4-BE49-F238E27FC236}">
                <a16:creationId xmlns:a16="http://schemas.microsoft.com/office/drawing/2014/main" id="{D3A57C1C-6F1A-1705-E0D4-BE50DA8625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5601" y="4257421"/>
            <a:ext cx="8569235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1001931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630D879-E427-F595-A720-AD68F45BEB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pic>
        <p:nvPicPr>
          <p:cNvPr id="11" name="Block I">
            <a:extLst>
              <a:ext uri="{FF2B5EF4-FFF2-40B4-BE49-F238E27FC236}">
                <a16:creationId xmlns:a16="http://schemas.microsoft.com/office/drawing/2014/main" id="{03433787-1CFF-45E7-AF8C-BD6DE67D4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275" y="277804"/>
            <a:ext cx="528575" cy="764797"/>
          </a:xfrm>
          <a:prstGeom prst="rect">
            <a:avLst/>
          </a:prstGeom>
        </p:spPr>
      </p:pic>
      <p:sp>
        <p:nvSpPr>
          <p:cNvPr id="10" name="Title underscore">
            <a:extLst>
              <a:ext uri="{FF2B5EF4-FFF2-40B4-BE49-F238E27FC236}">
                <a16:creationId xmlns:a16="http://schemas.microsoft.com/office/drawing/2014/main" id="{9AB7A58C-6DBD-4739-B4B2-CF600754B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4159281"/>
            <a:ext cx="1275549" cy="141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Placeholder">
            <a:extLst>
              <a:ext uri="{FF2B5EF4-FFF2-40B4-BE49-F238E27FC236}">
                <a16:creationId xmlns:a16="http://schemas.microsoft.com/office/drawing/2014/main" id="{1E358E9E-D14A-D868-718C-3F41147F1E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7996"/>
            <a:ext cx="10515600" cy="1325563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5A4D42FD-F2CE-B461-42FC-B7365425E02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0C86609E-3488-AC7D-5BCD-1999D3DF7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533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Accent">
            <a:extLst>
              <a:ext uri="{FF2B5EF4-FFF2-40B4-BE49-F238E27FC236}">
                <a16:creationId xmlns:a16="http://schemas.microsoft.com/office/drawing/2014/main" id="{D0364173-A96F-9FE3-06E5-5B39DC86E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lock I">
            <a:extLst>
              <a:ext uri="{FF2B5EF4-FFF2-40B4-BE49-F238E27FC236}">
                <a16:creationId xmlns:a16="http://schemas.microsoft.com/office/drawing/2014/main" id="{476E0D61-C12B-4A74-FA1D-11D7952A0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7" name="Footer background">
            <a:extLst>
              <a:ext uri="{FF2B5EF4-FFF2-40B4-BE49-F238E27FC236}">
                <a16:creationId xmlns:a16="http://schemas.microsoft.com/office/drawing/2014/main" id="{0D56C456-94C5-4B92-7452-76C649BE7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F2F5268-A885-7E39-998A-D50E2D26F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F48C7DE-94AB-9076-4335-F5D9A305B38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1795749"/>
            <a:ext cx="10370190" cy="412030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Department/Unit name Placeholder">
            <a:extLst>
              <a:ext uri="{FF2B5EF4-FFF2-40B4-BE49-F238E27FC236}">
                <a16:creationId xmlns:a16="http://schemas.microsoft.com/office/drawing/2014/main" id="{B033ED9C-0B52-487F-8BD5-11759DAF6A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08AAFB27-B643-3132-E0CD-89C471BF4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151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Accent">
            <a:extLst>
              <a:ext uri="{FF2B5EF4-FFF2-40B4-BE49-F238E27FC236}">
                <a16:creationId xmlns:a16="http://schemas.microsoft.com/office/drawing/2014/main" id="{EC828380-4544-4F96-B8A5-DCC905DD2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80743D9-A6A8-DB12-6B2E-147C038068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9" name="Subheading">
            <a:extLst>
              <a:ext uri="{FF2B5EF4-FFF2-40B4-BE49-F238E27FC236}">
                <a16:creationId xmlns:a16="http://schemas.microsoft.com/office/drawing/2014/main" id="{CC490E05-74DB-0E53-9364-2C3ADCC6A2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1913536"/>
            <a:ext cx="10370191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611F233-E768-987E-50BE-BF98E82C8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688805"/>
            <a:ext cx="10370190" cy="9631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Subheading 2">
            <a:extLst>
              <a:ext uri="{FF2B5EF4-FFF2-40B4-BE49-F238E27FC236}">
                <a16:creationId xmlns:a16="http://schemas.microsoft.com/office/drawing/2014/main" id="{2D3D518F-FED5-7E25-12CE-FCBE9431A5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4228" y="3957788"/>
            <a:ext cx="10370191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9071244-DD24-D83B-A3BC-DF4D85E0872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2463" y="4733057"/>
            <a:ext cx="10370190" cy="96314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D04B6268-443E-C233-94CE-19E2240CBF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004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E00EE44-1662-6C19-8EEE-4473520A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C33744-A502-FBC7-B1D3-73DF0C333B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9" name="Subhead Placeholder - left">
            <a:extLst>
              <a:ext uri="{FF2B5EF4-FFF2-40B4-BE49-F238E27FC236}">
                <a16:creationId xmlns:a16="http://schemas.microsoft.com/office/drawing/2014/main" id="{CC490E05-74DB-0E53-9364-2C3ADCC6A2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5611F233-E768-987E-50BE-BF98E82C82B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785267"/>
            <a:ext cx="4876417" cy="2155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ubhead Placeholder - right">
            <a:extLst>
              <a:ext uri="{FF2B5EF4-FFF2-40B4-BE49-F238E27FC236}">
                <a16:creationId xmlns:a16="http://schemas.microsoft.com/office/drawing/2014/main" id="{224424D1-87E7-3962-19AA-DA17D1EABB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8002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629D8EC-3306-885D-34FB-A593175BDA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146237" y="2785267"/>
            <a:ext cx="4876417" cy="2155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epartment/Unit name Placeholder">
            <a:extLst>
              <a:ext uri="{FF2B5EF4-FFF2-40B4-BE49-F238E27FC236}">
                <a16:creationId xmlns:a16="http://schemas.microsoft.com/office/drawing/2014/main" id="{78C65027-A687-41F0-E627-6C9CA6C8D0A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54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accent">
            <a:extLst>
              <a:ext uri="{FF2B5EF4-FFF2-40B4-BE49-F238E27FC236}">
                <a16:creationId xmlns:a16="http://schemas.microsoft.com/office/drawing/2014/main" id="{115AD324-E2E1-9400-B6BC-49D0C5F6A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71844C4-2CEE-3AA9-FDAD-BAF322CBD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25" name="Subhead Placeholder - left">
            <a:extLst>
              <a:ext uri="{FF2B5EF4-FFF2-40B4-BE49-F238E27FC236}">
                <a16:creationId xmlns:a16="http://schemas.microsoft.com/office/drawing/2014/main" id="{4F21266B-E068-C84F-857F-629382CE951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8" name="Text Placeholder - left">
            <a:extLst>
              <a:ext uri="{FF2B5EF4-FFF2-40B4-BE49-F238E27FC236}">
                <a16:creationId xmlns:a16="http://schemas.microsoft.com/office/drawing/2014/main" id="{E378921D-C904-2C44-DAD3-10FCD051551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51081" y="2774950"/>
            <a:ext cx="4876417" cy="2668588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ubhead Placeholder - right">
            <a:extLst>
              <a:ext uri="{FF2B5EF4-FFF2-40B4-BE49-F238E27FC236}">
                <a16:creationId xmlns:a16="http://schemas.microsoft.com/office/drawing/2014/main" id="{EEBD4F98-6476-56B5-5D6A-FDFCA46BF70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8002" y="2009998"/>
            <a:ext cx="4876417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30" name="Text Placeholder -right">
            <a:extLst>
              <a:ext uri="{FF2B5EF4-FFF2-40B4-BE49-F238E27FC236}">
                <a16:creationId xmlns:a16="http://schemas.microsoft.com/office/drawing/2014/main" id="{E6AC3C03-BBBE-A121-29AB-D885327950B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44855" y="2774797"/>
            <a:ext cx="4876417" cy="2668588"/>
          </a:xfrm>
        </p:spPr>
        <p:txBody>
          <a:bodyPr/>
          <a:lstStyle>
            <a:lvl1pPr marL="228600" indent="-228600">
              <a:buFont typeface="Courier New" panose="02070309020205020404" pitchFamily="49" charset="0"/>
              <a:buChar char="o"/>
              <a:defRPr sz="2000"/>
            </a:lvl1pPr>
            <a:lvl2pPr marL="685800" indent="-228600">
              <a:buFont typeface="Courier New" panose="02070309020205020404" pitchFamily="49" charset="0"/>
              <a:buChar char="o"/>
              <a:defRPr sz="1800"/>
            </a:lvl2pPr>
            <a:lvl3pPr marL="1143000" indent="-228600">
              <a:buFont typeface="Courier New" panose="02070309020205020404" pitchFamily="49" charset="0"/>
              <a:buChar char="o"/>
              <a:defRPr sz="1800"/>
            </a:lvl3pPr>
            <a:lvl4pPr marL="1600200" indent="-228600">
              <a:buFont typeface="Courier New" panose="02070309020205020404" pitchFamily="49" charset="0"/>
              <a:buChar char="o"/>
              <a:defRPr/>
            </a:lvl4pPr>
            <a:lvl5pPr marL="2057400" indent="-228600">
              <a:buFont typeface="Courier New" panose="02070309020205020404" pitchFamily="49" charset="0"/>
              <a:buChar char="o"/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epartment/unit name Placeholder">
            <a:extLst>
              <a:ext uri="{FF2B5EF4-FFF2-40B4-BE49-F238E27FC236}">
                <a16:creationId xmlns:a16="http://schemas.microsoft.com/office/drawing/2014/main" id="{447F6171-D545-B452-563D-EFB2AE9666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101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6BB2015-0086-DF08-8A25-8A0616C8BB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80" y="1291652"/>
            <a:ext cx="6189488" cy="807792"/>
          </a:xfrm>
        </p:spPr>
        <p:txBody>
          <a:bodyPr>
            <a:normAutofit/>
          </a:bodyPr>
          <a:lstStyle>
            <a:lvl1pPr algn="ctr"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Large Quote</a:t>
            </a:r>
          </a:p>
        </p:txBody>
      </p:sp>
      <p:sp>
        <p:nvSpPr>
          <p:cNvPr id="12" name="Quote 1 - left">
            <a:extLst>
              <a:ext uri="{FF2B5EF4-FFF2-40B4-BE49-F238E27FC236}">
                <a16:creationId xmlns:a16="http://schemas.microsoft.com/office/drawing/2014/main" id="{74CB6488-2929-62E5-C898-745037E06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273810" y="1167968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2"/>
                </a:solidFill>
              </a:rPr>
              <a:t>“</a:t>
            </a:r>
          </a:p>
        </p:txBody>
      </p:sp>
      <p:sp>
        <p:nvSpPr>
          <p:cNvPr id="13" name="Quote 1 - right">
            <a:extLst>
              <a:ext uri="{FF2B5EF4-FFF2-40B4-BE49-F238E27FC236}">
                <a16:creationId xmlns:a16="http://schemas.microsoft.com/office/drawing/2014/main" id="{91174DFB-BAA6-41D2-C5C4-B438E22A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40821" y="1185256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17" name="Attribution 1 Placeholder">
            <a:extLst>
              <a:ext uri="{FF2B5EF4-FFF2-40B4-BE49-F238E27FC236}">
                <a16:creationId xmlns:a16="http://schemas.microsoft.com/office/drawing/2014/main" id="{2A25C115-1C3A-AC3A-C7C7-570E85027B6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27193" y="2116732"/>
            <a:ext cx="2113474" cy="429881"/>
          </a:xfrm>
        </p:spPr>
        <p:txBody>
          <a:bodyPr anchor="ctr">
            <a:normAutofit/>
          </a:bodyPr>
          <a:lstStyle>
            <a:lvl1pPr marL="0" indent="0" algn="r">
              <a:lnSpc>
                <a:spcPct val="70000"/>
              </a:lnSpc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7" name="Quote 2 - left">
            <a:extLst>
              <a:ext uri="{FF2B5EF4-FFF2-40B4-BE49-F238E27FC236}">
                <a16:creationId xmlns:a16="http://schemas.microsoft.com/office/drawing/2014/main" id="{007BC3EA-75CF-5946-828D-DEFAF530E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2273810" y="3477024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rgbClr val="FF5F05"/>
                </a:solidFill>
              </a:rPr>
              <a:t>“</a:t>
            </a:r>
          </a:p>
        </p:txBody>
      </p:sp>
      <p:sp>
        <p:nvSpPr>
          <p:cNvPr id="8" name="Quote 2 - right">
            <a:extLst>
              <a:ext uri="{FF2B5EF4-FFF2-40B4-BE49-F238E27FC236}">
                <a16:creationId xmlns:a16="http://schemas.microsoft.com/office/drawing/2014/main" id="{254A594E-C5D9-FA57-D21E-EAA6B5CB7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088267" y="3494312"/>
            <a:ext cx="1184622" cy="137352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600" dirty="0">
                <a:solidFill>
                  <a:schemeClr val="bg2"/>
                </a:solidFill>
              </a:rPr>
              <a:t>”</a:t>
            </a:r>
          </a:p>
        </p:txBody>
      </p:sp>
      <p:sp>
        <p:nvSpPr>
          <p:cNvPr id="19" name="Long Quote Placeholder">
            <a:extLst>
              <a:ext uri="{FF2B5EF4-FFF2-40B4-BE49-F238E27FC236}">
                <a16:creationId xmlns:a16="http://schemas.microsoft.com/office/drawing/2014/main" id="{C6593C7D-5AD9-BC2C-0070-B0B3F7287B2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060741" y="3501730"/>
            <a:ext cx="6179926" cy="150724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buNone/>
              <a:defRPr sz="24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Long Paragraph Quote </a:t>
            </a:r>
          </a:p>
        </p:txBody>
      </p:sp>
      <p:sp>
        <p:nvSpPr>
          <p:cNvPr id="20" name="Long Quote attribution Placeholder">
            <a:extLst>
              <a:ext uri="{FF2B5EF4-FFF2-40B4-BE49-F238E27FC236}">
                <a16:creationId xmlns:a16="http://schemas.microsoft.com/office/drawing/2014/main" id="{D808D8CD-BCBE-F257-3C6F-64185F7ABD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127193" y="5065124"/>
            <a:ext cx="2113474" cy="429881"/>
          </a:xfrm>
        </p:spPr>
        <p:txBody>
          <a:bodyPr anchor="ctr">
            <a:normAutofit/>
          </a:bodyPr>
          <a:lstStyle>
            <a:lvl1pPr marL="0" indent="0" algn="r">
              <a:lnSpc>
                <a:spcPct val="70000"/>
              </a:lnSpc>
              <a:buNone/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528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6AA2EA-F5CC-A830-112E-D187F54113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4038" y="1786687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Subhead 1 Placeholder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77348" y="1786687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75583" y="2561957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32E0F7-8D76-3BED-561C-C7B99F9CA5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52273" y="3924115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Subhead Placeholder 2">
            <a:extLst>
              <a:ext uri="{FF2B5EF4-FFF2-40B4-BE49-F238E27FC236}">
                <a16:creationId xmlns:a16="http://schemas.microsoft.com/office/drawing/2014/main" id="{4AEA1B53-9D39-71C7-6498-B61C0E9CDA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75583" y="3924115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5DAD01A-BC33-C150-4677-8D04EA1F70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73818" y="4699385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6938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67464D1-DDEC-4858-9CA3-246D12B35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8" name="Subhead Placeholder 1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4228" y="1786687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561957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82203" y="1786687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Subhead Placeholder 2">
            <a:extLst>
              <a:ext uri="{FF2B5EF4-FFF2-40B4-BE49-F238E27FC236}">
                <a16:creationId xmlns:a16="http://schemas.microsoft.com/office/drawing/2014/main" id="{4AEA1B53-9D39-71C7-6498-B61C0E9CDA9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52463" y="3924115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5DAD01A-BC33-C150-4677-8D04EA1F709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50698" y="4699385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3332E0F7-8D76-3BED-561C-C7B99F9CA5F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280438" y="3924115"/>
            <a:ext cx="4738687" cy="204293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825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4B32AFE-F932-DF9D-9DB7-1815DFD5D4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4038" y="1786687"/>
            <a:ext cx="4738687" cy="43222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Subhead Placeholder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477348" y="2717104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475583" y="3492374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031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5372" y="277803"/>
            <a:ext cx="516232" cy="7456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C361099-F3C8-7FD3-FE7D-BDB8984BD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18" name="Subheading">
            <a:extLst>
              <a:ext uri="{FF2B5EF4-FFF2-40B4-BE49-F238E27FC236}">
                <a16:creationId xmlns:a16="http://schemas.microsoft.com/office/drawing/2014/main" id="{CC193BC8-108C-8326-80FA-BAECF7254B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2463" y="2717104"/>
            <a:ext cx="5547072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0698" y="3492374"/>
            <a:ext cx="5547072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83968" y="1786687"/>
            <a:ext cx="4738687" cy="432220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20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536CFC5-9FDA-B7CC-A0E8-9E2C8CF52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" y="0"/>
            <a:ext cx="12180722" cy="6858000"/>
          </a:xfrm>
          <a:prstGeom prst="rect">
            <a:avLst/>
          </a:prstGeom>
        </p:spPr>
      </p:pic>
      <p:sp>
        <p:nvSpPr>
          <p:cNvPr id="11" name="Title Accent">
            <a:extLst>
              <a:ext uri="{FF2B5EF4-FFF2-40B4-BE49-F238E27FC236}">
                <a16:creationId xmlns:a16="http://schemas.microsoft.com/office/drawing/2014/main" id="{774D0FFC-1870-3AC0-2920-9F9EA3F5B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95872" y="1832610"/>
            <a:ext cx="95250" cy="3192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967BB4B5-6DC9-4239-4EE4-8B3B8C0683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3131" y="1958297"/>
            <a:ext cx="8569236" cy="1614486"/>
          </a:xfr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epartment/unit name placeholder">
            <a:extLst>
              <a:ext uri="{FF2B5EF4-FFF2-40B4-BE49-F238E27FC236}">
                <a16:creationId xmlns:a16="http://schemas.microsoft.com/office/drawing/2014/main" id="{9CCA8B6C-53BF-DD2E-3863-4C11197357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5601" y="3489452"/>
            <a:ext cx="8569235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10" name="Date Placeholder">
            <a:extLst>
              <a:ext uri="{FF2B5EF4-FFF2-40B4-BE49-F238E27FC236}">
                <a16:creationId xmlns:a16="http://schemas.microsoft.com/office/drawing/2014/main" id="{609F09B9-AFB9-1195-67C0-6A06E8B361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5601" y="4257421"/>
            <a:ext cx="8569235" cy="76796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275391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accent">
            <a:extLst>
              <a:ext uri="{FF2B5EF4-FFF2-40B4-BE49-F238E27FC236}">
                <a16:creationId xmlns:a16="http://schemas.microsoft.com/office/drawing/2014/main" id="{6AC03172-2FA4-F47D-B58A-C84D36B9E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Placeholder">
            <a:extLst>
              <a:ext uri="{FF2B5EF4-FFF2-40B4-BE49-F238E27FC236}">
                <a16:creationId xmlns:a16="http://schemas.microsoft.com/office/drawing/2014/main" id="{119C3D1A-1767-F64F-CCEA-FD8AB56C88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4228" y="277803"/>
            <a:ext cx="10370191" cy="118982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6" name="Picture Placeholder">
            <a:extLst>
              <a:ext uri="{FF2B5EF4-FFF2-40B4-BE49-F238E27FC236}">
                <a16:creationId xmlns:a16="http://schemas.microsoft.com/office/drawing/2014/main" id="{5902D87F-A357-6B12-50D8-55555AA9D9D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0698" y="1578560"/>
            <a:ext cx="10371957" cy="3875254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4689" y="5590340"/>
            <a:ext cx="10367965" cy="612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7D02BED8-DBC4-0252-E92E-234AE9D9F1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679104" y="2391179"/>
            <a:ext cx="4187900" cy="764799"/>
          </a:xfrm>
        </p:spPr>
        <p:txBody>
          <a:bodyPr anchor="ctr">
            <a:normAutofit/>
          </a:bodyPr>
          <a:lstStyle>
            <a:lvl1pPr marL="0" indent="0" algn="l">
              <a:lnSpc>
                <a:spcPct val="70000"/>
              </a:lnSpc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5" name="Text Placeholder">
            <a:extLst>
              <a:ext uri="{FF2B5EF4-FFF2-40B4-BE49-F238E27FC236}">
                <a16:creationId xmlns:a16="http://schemas.microsoft.com/office/drawing/2014/main" id="{A877C0E9-AC67-8A06-EFD9-3C48FB86AF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77339" y="3166449"/>
            <a:ext cx="4187900" cy="126766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background">
            <a:extLst>
              <a:ext uri="{FF2B5EF4-FFF2-40B4-BE49-F238E27FC236}">
                <a16:creationId xmlns:a16="http://schemas.microsoft.com/office/drawing/2014/main" id="{15D7D23A-1232-9173-80E0-A45F3AAD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69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lock I">
            <a:extLst>
              <a:ext uri="{FF2B5EF4-FFF2-40B4-BE49-F238E27FC236}">
                <a16:creationId xmlns:a16="http://schemas.microsoft.com/office/drawing/2014/main" id="{D5DA79D9-6B40-7F27-6A6B-EA75CB7C6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8"/>
          </a:xfrm>
          <a:prstGeom prst="rect">
            <a:avLst/>
          </a:prstGeom>
        </p:spPr>
      </p:pic>
      <p:sp>
        <p:nvSpPr>
          <p:cNvPr id="11" name="Title Placeholder">
            <a:extLst>
              <a:ext uri="{FF2B5EF4-FFF2-40B4-BE49-F238E27FC236}">
                <a16:creationId xmlns:a16="http://schemas.microsoft.com/office/drawing/2014/main" id="{9FFDD080-4638-6791-3E4F-BA329002E2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48247" y="4070491"/>
            <a:ext cx="7695506" cy="764799"/>
          </a:xfr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buNone/>
              <a:defRPr sz="3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22" name="Text Placeholder">
            <a:extLst>
              <a:ext uri="{FF2B5EF4-FFF2-40B4-BE49-F238E27FC236}">
                <a16:creationId xmlns:a16="http://schemas.microsoft.com/office/drawing/2014/main" id="{3208D36D-11B7-A53D-F8A8-E941F54F2B0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248247" y="4980067"/>
            <a:ext cx="7695506" cy="61258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Department/Unit name Placeholder">
            <a:extLst>
              <a:ext uri="{FF2B5EF4-FFF2-40B4-BE49-F238E27FC236}">
                <a16:creationId xmlns:a16="http://schemas.microsoft.com/office/drawing/2014/main" id="{AB35559D-9B81-15E1-57F6-5A5D9BA4D7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EEECF-FB5A-EB2A-C6A5-7ACB9EE0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255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accent">
            <a:extLst>
              <a:ext uri="{FF2B5EF4-FFF2-40B4-BE49-F238E27FC236}">
                <a16:creationId xmlns:a16="http://schemas.microsoft.com/office/drawing/2014/main" id="{EC828380-4544-4F96-B8A5-DCC905DD2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8434" y="823599"/>
            <a:ext cx="1189819" cy="9823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Block I">
            <a:extLst>
              <a:ext uri="{FF2B5EF4-FFF2-40B4-BE49-F238E27FC236}">
                <a16:creationId xmlns:a16="http://schemas.microsoft.com/office/drawing/2014/main" id="{83CCBDC0-B71E-50D9-1AE4-50C357B1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14691" y="277804"/>
            <a:ext cx="516232" cy="74566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DA352AF-0D0B-CA5B-F6AB-E8E707C2BC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63" y="276575"/>
            <a:ext cx="10370190" cy="1189820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Slide Title</a:t>
            </a:r>
          </a:p>
        </p:txBody>
      </p:sp>
      <p:sp>
        <p:nvSpPr>
          <p:cNvPr id="5" name="Chart Placeholder">
            <a:extLst>
              <a:ext uri="{FF2B5EF4-FFF2-40B4-BE49-F238E27FC236}">
                <a16:creationId xmlns:a16="http://schemas.microsoft.com/office/drawing/2014/main" id="{A294C2DE-00CB-57AC-36E4-F1BD262706DC}"/>
              </a:ext>
            </a:extLst>
          </p:cNvPr>
          <p:cNvSpPr>
            <a:spLocks noGrp="1"/>
          </p:cNvSpPr>
          <p:nvPr>
            <p:ph type="chart" sz="quarter" idx="19"/>
          </p:nvPr>
        </p:nvSpPr>
        <p:spPr>
          <a:xfrm>
            <a:off x="1430338" y="1747838"/>
            <a:ext cx="9134475" cy="436086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2" name="Footer background">
            <a:extLst>
              <a:ext uri="{FF2B5EF4-FFF2-40B4-BE49-F238E27FC236}">
                <a16:creationId xmlns:a16="http://schemas.microsoft.com/office/drawing/2014/main" id="{2CDA5182-C298-A7CD-BECD-28B3EF9F5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245413"/>
            <a:ext cx="12187066" cy="6125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epartment/unit placeholder">
            <a:extLst>
              <a:ext uri="{FF2B5EF4-FFF2-40B4-BE49-F238E27FC236}">
                <a16:creationId xmlns:a16="http://schemas.microsoft.com/office/drawing/2014/main" id="{D04B6268-443E-C233-94CE-19E2240CBF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66FCCC-D572-7B04-6D0C-142E9AF1A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9472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9AC6FB-79B2-8934-E612-EC987EF32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sp>
        <p:nvSpPr>
          <p:cNvPr id="17" name="Title Placeholder">
            <a:extLst>
              <a:ext uri="{FF2B5EF4-FFF2-40B4-BE49-F238E27FC236}">
                <a16:creationId xmlns:a16="http://schemas.microsoft.com/office/drawing/2014/main" id="{9E07F9AC-4E7E-9623-9170-90BDADFA2A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698" y="823864"/>
            <a:ext cx="8981220" cy="1107047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2" name="Title Underscore">
            <a:extLst>
              <a:ext uri="{FF2B5EF4-FFF2-40B4-BE49-F238E27FC236}">
                <a16:creationId xmlns:a16="http://schemas.microsoft.com/office/drawing/2014/main" id="{58F4D01E-94DA-4F0B-8E13-618D11B2D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1930911"/>
            <a:ext cx="1275549" cy="1419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lock I">
            <a:extLst>
              <a:ext uri="{FF2B5EF4-FFF2-40B4-BE49-F238E27FC236}">
                <a16:creationId xmlns:a16="http://schemas.microsoft.com/office/drawing/2014/main" id="{2ECD6B36-AE20-6B2C-70DA-90541397C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645B5409-DDAC-5BBA-E785-37F723B5630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0697" y="2328261"/>
            <a:ext cx="8981219" cy="2201477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Questions/Contact/Information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2982A2E9-6729-F459-2EB4-38593EB184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0697" y="4952165"/>
            <a:ext cx="8981219" cy="7967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epartment/Unit name Placeholder">
            <a:extLst>
              <a:ext uri="{FF2B5EF4-FFF2-40B4-BE49-F238E27FC236}">
                <a16:creationId xmlns:a16="http://schemas.microsoft.com/office/drawing/2014/main" id="{EC420C19-0C40-EAE2-AA9D-5101B4FF16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1DAF599E-70A8-5E76-56CB-CA69217C1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4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FF63E5-FDDB-6B44-048F-EF43D6670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3DE6DDB-A415-6C63-7353-2B6BB41D5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0698" y="823864"/>
            <a:ext cx="8981220" cy="1107047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itle Underscore">
            <a:extLst>
              <a:ext uri="{FF2B5EF4-FFF2-40B4-BE49-F238E27FC236}">
                <a16:creationId xmlns:a16="http://schemas.microsoft.com/office/drawing/2014/main" id="{EE499929-DC2D-46B3-A28E-229CC329A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1930911"/>
            <a:ext cx="1275549" cy="1419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Block I">
            <a:extLst>
              <a:ext uri="{FF2B5EF4-FFF2-40B4-BE49-F238E27FC236}">
                <a16:creationId xmlns:a16="http://schemas.microsoft.com/office/drawing/2014/main" id="{E693DE19-AD82-43E4-870B-ABD71ED9E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275" y="277804"/>
            <a:ext cx="528575" cy="764797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0D3AEAA-8383-5B38-DD49-CF2D2E42B2F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10697" y="2328261"/>
            <a:ext cx="8981219" cy="2201477"/>
          </a:xfrm>
        </p:spPr>
        <p:txBody>
          <a:bodyPr anchor="ctr">
            <a:noAutofit/>
          </a:bodyPr>
          <a:lstStyle>
            <a:lvl1pPr marL="0" indent="0" algn="ctr">
              <a:lnSpc>
                <a:spcPct val="150000"/>
              </a:lnSpc>
              <a:buNone/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Questions/Contact/Information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650F580-D423-6DBC-88B2-B37D4EB87AF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10697" y="4952165"/>
            <a:ext cx="8981219" cy="7967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epartment/Unit name Placeholder">
            <a:extLst>
              <a:ext uri="{FF2B5EF4-FFF2-40B4-BE49-F238E27FC236}">
                <a16:creationId xmlns:a16="http://schemas.microsoft.com/office/drawing/2014/main" id="{D09D9943-0FAE-E4DE-E4FE-0B3F8F5513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BC285FAE-FC3C-B139-BFE4-13B464552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200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F629A3-552F-E006-13D5-0CE1F4DDF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489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460F61-2344-C760-857E-55ED7348C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106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>
            <a:extLst>
              <a:ext uri="{FF2B5EF4-FFF2-40B4-BE49-F238E27FC236}">
                <a16:creationId xmlns:a16="http://schemas.microsoft.com/office/drawing/2014/main" id="{D10096E1-7AA4-3695-82F5-7DAD7028D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3" cy="685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2953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>
            <a:extLst>
              <a:ext uri="{FF2B5EF4-FFF2-40B4-BE49-F238E27FC236}">
                <a16:creationId xmlns:a16="http://schemas.microsoft.com/office/drawing/2014/main" id="{C55AD4A4-2991-D3F6-2545-9BA75BB14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" y="3172"/>
            <a:ext cx="12180721" cy="685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13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ckground">
            <a:extLst>
              <a:ext uri="{FF2B5EF4-FFF2-40B4-BE49-F238E27FC236}">
                <a16:creationId xmlns:a16="http://schemas.microsoft.com/office/drawing/2014/main" id="{5C2C3DC9-CBAF-E0AA-9E07-BE81DC63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4" cy="6856612"/>
          </a:xfrm>
          <a:prstGeom prst="rect">
            <a:avLst/>
          </a:prstGeom>
        </p:spPr>
      </p:pic>
      <p:pic>
        <p:nvPicPr>
          <p:cNvPr id="2" name="Block I">
            <a:extLst>
              <a:ext uri="{FF2B5EF4-FFF2-40B4-BE49-F238E27FC236}">
                <a16:creationId xmlns:a16="http://schemas.microsoft.com/office/drawing/2014/main" id="{F622F3C3-0B66-1EFA-7644-C9486EB60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7BC0581F-68FE-3796-A22D-5418171CE3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63545"/>
            <a:ext cx="12189530" cy="1614487"/>
          </a:xfr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epartment/Unit name Placeholder">
            <a:extLst>
              <a:ext uri="{FF2B5EF4-FFF2-40B4-BE49-F238E27FC236}">
                <a16:creationId xmlns:a16="http://schemas.microsoft.com/office/drawing/2014/main" id="{3E44D2A3-C965-C633-19E4-D7543644A74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71" y="3694701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A11F428D-6D39-7B6D-AFE8-65D4134A99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0134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88190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">
            <a:extLst>
              <a:ext uri="{FF2B5EF4-FFF2-40B4-BE49-F238E27FC236}">
                <a16:creationId xmlns:a16="http://schemas.microsoft.com/office/drawing/2014/main" id="{4A6F8600-C465-A237-F197-C96A708B3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" y="3172"/>
            <a:ext cx="12180721" cy="6851656"/>
          </a:xfrm>
          <a:prstGeom prst="rect">
            <a:avLst/>
          </a:prstGeom>
        </p:spPr>
      </p:pic>
      <p:pic>
        <p:nvPicPr>
          <p:cNvPr id="2" name="Block I">
            <a:extLst>
              <a:ext uri="{FF2B5EF4-FFF2-40B4-BE49-F238E27FC236}">
                <a16:creationId xmlns:a16="http://schemas.microsoft.com/office/drawing/2014/main" id="{D8D43620-9928-A654-AC46-BED2B131F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8275" y="279019"/>
            <a:ext cx="528575" cy="762367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68582E55-19DE-D3A6-A102-BEE797FEFA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163545"/>
            <a:ext cx="12189530" cy="1614487"/>
          </a:xfrm>
        </p:spPr>
        <p:txBody>
          <a:bodyPr anchor="t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epartment/Name Placeholder">
            <a:extLst>
              <a:ext uri="{FF2B5EF4-FFF2-40B4-BE49-F238E27FC236}">
                <a16:creationId xmlns:a16="http://schemas.microsoft.com/office/drawing/2014/main" id="{87E33E8E-94EC-D6F0-814A-4EDAFDEC86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71" y="3694701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Department/Unit Name</a:t>
            </a:r>
          </a:p>
        </p:txBody>
      </p:sp>
      <p:sp>
        <p:nvSpPr>
          <p:cNvPr id="6" name="Date Placeholder">
            <a:extLst>
              <a:ext uri="{FF2B5EF4-FFF2-40B4-BE49-F238E27FC236}">
                <a16:creationId xmlns:a16="http://schemas.microsoft.com/office/drawing/2014/main" id="{53FE06C4-A829-23E6-0677-AB297591F4C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500134"/>
            <a:ext cx="12189530" cy="7878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14258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ckground">
            <a:extLst>
              <a:ext uri="{FF2B5EF4-FFF2-40B4-BE49-F238E27FC236}">
                <a16:creationId xmlns:a16="http://schemas.microsoft.com/office/drawing/2014/main" id="{7055D02D-3326-7573-A3C0-A19814EBC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7" y="694"/>
            <a:ext cx="12189532" cy="6856612"/>
          </a:xfrm>
          <a:prstGeom prst="rect">
            <a:avLst/>
          </a:prstGeom>
        </p:spPr>
      </p:pic>
      <p:pic>
        <p:nvPicPr>
          <p:cNvPr id="15" name="Block I">
            <a:extLst>
              <a:ext uri="{FF2B5EF4-FFF2-40B4-BE49-F238E27FC236}">
                <a16:creationId xmlns:a16="http://schemas.microsoft.com/office/drawing/2014/main" id="{193783E6-EE13-4530-A988-B4868B496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8275" y="279019"/>
            <a:ext cx="528575" cy="762367"/>
          </a:xfrm>
          <a:prstGeom prst="rect">
            <a:avLst/>
          </a:prstGeom>
        </p:spPr>
      </p:pic>
      <p:sp>
        <p:nvSpPr>
          <p:cNvPr id="11" name="Title Accent">
            <a:extLst>
              <a:ext uri="{FF2B5EF4-FFF2-40B4-BE49-F238E27FC236}">
                <a16:creationId xmlns:a16="http://schemas.microsoft.com/office/drawing/2014/main" id="{BBEA2DE4-2385-495C-A616-BF4D8C4AE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">
            <a:extLst>
              <a:ext uri="{FF2B5EF4-FFF2-40B4-BE49-F238E27FC236}">
                <a16:creationId xmlns:a16="http://schemas.microsoft.com/office/drawing/2014/main" id="{4A50B919-1C53-82C7-0ADF-4D7B606449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24" name="Subtitle Placeholder">
            <a:extLst>
              <a:ext uri="{FF2B5EF4-FFF2-40B4-BE49-F238E27FC236}">
                <a16:creationId xmlns:a16="http://schemas.microsoft.com/office/drawing/2014/main" id="{E14BE4D4-A7FC-9557-3271-D4088C04E79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epartment/unit name Placeholder">
            <a:extLst>
              <a:ext uri="{FF2B5EF4-FFF2-40B4-BE49-F238E27FC236}">
                <a16:creationId xmlns:a16="http://schemas.microsoft.com/office/drawing/2014/main" id="{5CA5320C-70CA-7F64-3D32-B994D01BD60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6" name="Slide Number Placeholder">
            <a:extLst>
              <a:ext uri="{FF2B5EF4-FFF2-40B4-BE49-F238E27FC236}">
                <a16:creationId xmlns:a16="http://schemas.microsoft.com/office/drawing/2014/main" id="{2D0D6A88-2FF4-ED2F-DB76-9BB2C9C00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4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ckground">
            <a:extLst>
              <a:ext uri="{FF2B5EF4-FFF2-40B4-BE49-F238E27FC236}">
                <a16:creationId xmlns:a16="http://schemas.microsoft.com/office/drawing/2014/main" id="{C493BA29-88DB-9209-4439-6C9327AE6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3" cy="6856612"/>
          </a:xfrm>
          <a:prstGeom prst="rect">
            <a:avLst/>
          </a:prstGeom>
        </p:spPr>
      </p:pic>
      <p:pic>
        <p:nvPicPr>
          <p:cNvPr id="10" name="Block I">
            <a:extLst>
              <a:ext uri="{FF2B5EF4-FFF2-40B4-BE49-F238E27FC236}">
                <a16:creationId xmlns:a16="http://schemas.microsoft.com/office/drawing/2014/main" id="{72E36FC3-13D9-5B7F-F024-ECE203ECE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7" name="Title Accent">
            <a:extLst>
              <a:ext uri="{FF2B5EF4-FFF2-40B4-BE49-F238E27FC236}">
                <a16:creationId xmlns:a16="http://schemas.microsoft.com/office/drawing/2014/main" id="{70DB334B-58BA-FA46-760E-299BA028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9022AEE9-9854-64A4-8425-2C701E7B8A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9" name="Subtitle Placeholder">
            <a:extLst>
              <a:ext uri="{FF2B5EF4-FFF2-40B4-BE49-F238E27FC236}">
                <a16:creationId xmlns:a16="http://schemas.microsoft.com/office/drawing/2014/main" id="{06092AA5-D5FE-2CF4-EDF1-CED258F3F2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1A96EBAC-4595-0697-28AB-2D828313938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B004C974-18EE-90F8-50C2-6B74362B7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>
            <a:extLst>
              <a:ext uri="{FF2B5EF4-FFF2-40B4-BE49-F238E27FC236}">
                <a16:creationId xmlns:a16="http://schemas.microsoft.com/office/drawing/2014/main" id="{4E2EB510-CA6D-090B-7475-EB8A202EE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6" y="694"/>
            <a:ext cx="12189532" cy="6856612"/>
          </a:xfrm>
          <a:prstGeom prst="rect">
            <a:avLst/>
          </a:prstGeom>
        </p:spPr>
      </p:pic>
      <p:pic>
        <p:nvPicPr>
          <p:cNvPr id="10" name="Block I">
            <a:extLst>
              <a:ext uri="{FF2B5EF4-FFF2-40B4-BE49-F238E27FC236}">
                <a16:creationId xmlns:a16="http://schemas.microsoft.com/office/drawing/2014/main" id="{68FCE613-86B1-45E6-BB32-58EB7FA4B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98275" y="279019"/>
            <a:ext cx="528575" cy="762367"/>
          </a:xfrm>
          <a:prstGeom prst="rect">
            <a:avLst/>
          </a:prstGeom>
        </p:spPr>
      </p:pic>
      <p:sp>
        <p:nvSpPr>
          <p:cNvPr id="5" name="Title accent">
            <a:extLst>
              <a:ext uri="{FF2B5EF4-FFF2-40B4-BE49-F238E27FC236}">
                <a16:creationId xmlns:a16="http://schemas.microsoft.com/office/drawing/2014/main" id="{9D88B7D3-8E4C-8BC3-801C-DEA164218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Placeholder">
            <a:extLst>
              <a:ext uri="{FF2B5EF4-FFF2-40B4-BE49-F238E27FC236}">
                <a16:creationId xmlns:a16="http://schemas.microsoft.com/office/drawing/2014/main" id="{DB230F21-1FBA-D776-0144-95076DA261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7" name="Subtitle Placeholder">
            <a:extLst>
              <a:ext uri="{FF2B5EF4-FFF2-40B4-BE49-F238E27FC236}">
                <a16:creationId xmlns:a16="http://schemas.microsoft.com/office/drawing/2014/main" id="{1BA84641-52D3-F667-A202-043557B06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epartment/Unit name Placeholder">
            <a:extLst>
              <a:ext uri="{FF2B5EF4-FFF2-40B4-BE49-F238E27FC236}">
                <a16:creationId xmlns:a16="http://schemas.microsoft.com/office/drawing/2014/main" id="{734D93D2-3734-2540-A03F-C47C6DD212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5E21822-BD18-9D54-B62B-8E5D54BCF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33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ckground">
            <a:extLst>
              <a:ext uri="{FF2B5EF4-FFF2-40B4-BE49-F238E27FC236}">
                <a16:creationId xmlns:a16="http://schemas.microsoft.com/office/drawing/2014/main" id="{2F9A8B31-E9F1-E958-5770-0E4DC6EC1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Block I">
            <a:extLst>
              <a:ext uri="{FF2B5EF4-FFF2-40B4-BE49-F238E27FC236}">
                <a16:creationId xmlns:a16="http://schemas.microsoft.com/office/drawing/2014/main" id="{372EC9F4-B30C-7841-50F3-CAE581C4A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6" name="Title Accent">
            <a:extLst>
              <a:ext uri="{FF2B5EF4-FFF2-40B4-BE49-F238E27FC236}">
                <a16:creationId xmlns:a16="http://schemas.microsoft.com/office/drawing/2014/main" id="{7F62A38B-0BBB-7A39-BE3D-4B696AE8F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90650" y="1832610"/>
            <a:ext cx="95250" cy="3192780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Placeholder">
            <a:extLst>
              <a:ext uri="{FF2B5EF4-FFF2-40B4-BE49-F238E27FC236}">
                <a16:creationId xmlns:a16="http://schemas.microsoft.com/office/drawing/2014/main" id="{C8C38F5E-9BC0-719F-02FF-D9B0010B4E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7542" y="1832610"/>
            <a:ext cx="9470733" cy="1325563"/>
          </a:xfrm>
        </p:spPr>
        <p:txBody>
          <a:bodyPr>
            <a:normAutofit/>
          </a:bodyPr>
          <a:lstStyle>
            <a:lvl1pPr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8" name="Subtitle Placeholder">
            <a:extLst>
              <a:ext uri="{FF2B5EF4-FFF2-40B4-BE49-F238E27FC236}">
                <a16:creationId xmlns:a16="http://schemas.microsoft.com/office/drawing/2014/main" id="{93DA8837-8538-EC91-4522-8F7D0204BE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27542" y="3603292"/>
            <a:ext cx="9470733" cy="142209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epartment/Unit name Placeholder">
            <a:extLst>
              <a:ext uri="{FF2B5EF4-FFF2-40B4-BE49-F238E27FC236}">
                <a16:creationId xmlns:a16="http://schemas.microsoft.com/office/drawing/2014/main" id="{C3874A56-F068-73F4-0F8E-2728FC25B4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2" name="Slide Number Placeholder">
            <a:extLst>
              <a:ext uri="{FF2B5EF4-FFF2-40B4-BE49-F238E27FC236}">
                <a16:creationId xmlns:a16="http://schemas.microsoft.com/office/drawing/2014/main" id="{FD4F4EDB-DDC3-8969-B1D8-C97542C1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3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1B2C5E3-2C50-D5D2-E1FB-085CFA8C0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  <p:pic>
        <p:nvPicPr>
          <p:cNvPr id="5" name="Block I">
            <a:extLst>
              <a:ext uri="{FF2B5EF4-FFF2-40B4-BE49-F238E27FC236}">
                <a16:creationId xmlns:a16="http://schemas.microsoft.com/office/drawing/2014/main" id="{B6F3FFB3-15FF-5FEF-255A-ED6AEE9D5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04605" y="277805"/>
            <a:ext cx="529474" cy="764795"/>
          </a:xfrm>
          <a:prstGeom prst="rect">
            <a:avLst/>
          </a:prstGeom>
        </p:spPr>
      </p:pic>
      <p:sp>
        <p:nvSpPr>
          <p:cNvPr id="15" name="Title underscore">
            <a:extLst>
              <a:ext uri="{FF2B5EF4-FFF2-40B4-BE49-F238E27FC236}">
                <a16:creationId xmlns:a16="http://schemas.microsoft.com/office/drawing/2014/main" id="{73C213B8-2261-4AAB-8CED-8BDC7849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55664" y="4159281"/>
            <a:ext cx="1275549" cy="141956"/>
          </a:xfrm>
          <a:prstGeom prst="rect">
            <a:avLst/>
          </a:prstGeom>
          <a:solidFill>
            <a:srgbClr val="FF5F05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Placeholder">
            <a:extLst>
              <a:ext uri="{FF2B5EF4-FFF2-40B4-BE49-F238E27FC236}">
                <a16:creationId xmlns:a16="http://schemas.microsoft.com/office/drawing/2014/main" id="{F7E785B2-7E34-E0D4-0458-2031C0247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7996"/>
            <a:ext cx="10515600" cy="1325563"/>
          </a:xfrm>
        </p:spPr>
        <p:txBody>
          <a:bodyPr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Heading</a:t>
            </a:r>
          </a:p>
        </p:txBody>
      </p:sp>
      <p:sp>
        <p:nvSpPr>
          <p:cNvPr id="14" name="Department/Unit name Placeholder">
            <a:extLst>
              <a:ext uri="{FF2B5EF4-FFF2-40B4-BE49-F238E27FC236}">
                <a16:creationId xmlns:a16="http://schemas.microsoft.com/office/drawing/2014/main" id="{43F3769A-076E-8C78-317D-5BCB57976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6356350"/>
            <a:ext cx="8153400" cy="365125"/>
          </a:xfrm>
        </p:spPr>
        <p:txBody>
          <a:bodyPr anchor="ctr">
            <a:normAutofit/>
          </a:bodyPr>
          <a:lstStyle>
            <a:lvl1pPr marL="0" indent="0">
              <a:buNone/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DEPARTMENT/UNIT NAME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576D1151-1586-A4CD-17CD-700A8ECA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7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E08955-08BB-4699-BDD8-1E3D7EEFD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3B2E1F-8BE8-6F6E-A1F6-527F51B3D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605B6C-A108-B529-76C2-7C90E4E90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86134D44-37F0-44A1-8A08-E9432A030C0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4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63" r:id="rId6"/>
    <p:sldLayoutId id="2147483664" r:id="rId7"/>
    <p:sldLayoutId id="2147483665" r:id="rId8"/>
    <p:sldLayoutId id="2147483651" r:id="rId9"/>
    <p:sldLayoutId id="2147483666" r:id="rId10"/>
    <p:sldLayoutId id="2147483681" r:id="rId11"/>
    <p:sldLayoutId id="2147483671" r:id="rId12"/>
    <p:sldLayoutId id="2147483670" r:id="rId13"/>
    <p:sldLayoutId id="2147483652" r:id="rId14"/>
    <p:sldLayoutId id="2147483653" r:id="rId15"/>
    <p:sldLayoutId id="2147483672" r:id="rId16"/>
    <p:sldLayoutId id="2147483673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54" r:id="rId24"/>
    <p:sldLayoutId id="2147483655" r:id="rId25"/>
    <p:sldLayoutId id="2147483656" r:id="rId26"/>
    <p:sldLayoutId id="2147483657" r:id="rId27"/>
    <p:sldLayoutId id="2147483667" r:id="rId28"/>
    <p:sldLayoutId id="2147483668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D55F-A6E5-5435-77E8-A8187FC7B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231" y="2171907"/>
            <a:ext cx="8221230" cy="1467479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Investment Clock</a:t>
            </a:r>
            <a:endParaRPr lang="en-IN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0429F-EB37-62E2-82B5-41641B5E15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34568" y="4379921"/>
            <a:ext cx="8569235" cy="76796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Sharang Mantri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0FFCA-8F00-E896-30A5-A656AC8F8C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608571" y="3045015"/>
            <a:ext cx="8569235" cy="767969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 Rich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Excell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0751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5264D6-3FD0-3BF2-0743-DDC3533BEEFA}"/>
              </a:ext>
            </a:extLst>
          </p:cNvPr>
          <p:cNvSpPr txBox="1"/>
          <p:nvPr/>
        </p:nvSpPr>
        <p:spPr>
          <a:xfrm>
            <a:off x="1189703" y="108155"/>
            <a:ext cx="952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Equity Sector Performance through the Cycle </a:t>
            </a:r>
            <a:endParaRPr lang="en-IN" sz="3200" b="1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B79D5-83CF-839B-B07C-5A59F60DE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22" y="813913"/>
            <a:ext cx="7711713" cy="5790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357008-D0B7-447D-B5D1-F538FF85DE9C}"/>
              </a:ext>
            </a:extLst>
          </p:cNvPr>
          <p:cNvSpPr txBox="1"/>
          <p:nvPr/>
        </p:nvSpPr>
        <p:spPr>
          <a:xfrm>
            <a:off x="8347587" y="1189703"/>
            <a:ext cx="356911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Equites performed worst during stagflation out of all four phases with return of      -11%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Utilities, healthcare, and consumer staples were the only sector with positive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&amp; SP1500 gave negative return overall but on monthly basis gave positive return more than 50% of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Volatility also increased compared to reflation and stagflation</a:t>
            </a:r>
          </a:p>
          <a:p>
            <a:endParaRPr lang="en-US" sz="2000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5180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FED6E1-98D4-4663-AE18-393489DCB84D}"/>
              </a:ext>
            </a:extLst>
          </p:cNvPr>
          <p:cNvSpPr txBox="1"/>
          <p:nvPr/>
        </p:nvSpPr>
        <p:spPr>
          <a:xfrm>
            <a:off x="1145458" y="159462"/>
            <a:ext cx="99010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Equity Sector Performance through the Cycle </a:t>
            </a:r>
            <a:endParaRPr lang="en-IN" sz="3200" b="1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1E0E5-C770-5549-B54A-5BC08D9C7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0" y="929689"/>
            <a:ext cx="7747820" cy="5510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C1ACEDD-705D-4D6D-ED79-56BD1E5DA525}"/>
              </a:ext>
            </a:extLst>
          </p:cNvPr>
          <p:cNvSpPr txBox="1"/>
          <p:nvPr/>
        </p:nvSpPr>
        <p:spPr>
          <a:xfrm>
            <a:off x="8327923" y="1081548"/>
            <a:ext cx="361827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Equities again gave negative return, though better performance than stagflation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gave a flat return with positive monthly returns more than 50% of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Healthcare, Staples, IT, Comms best performers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against expectations gave positive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Energy, Real Estate, Materials were the worst performers with high volatility</a:t>
            </a:r>
            <a:endParaRPr lang="en-IN" sz="2000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40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5264D6-3FD0-3BF2-0743-DDC3533BEEFA}"/>
              </a:ext>
            </a:extLst>
          </p:cNvPr>
          <p:cNvSpPr txBox="1"/>
          <p:nvPr/>
        </p:nvSpPr>
        <p:spPr>
          <a:xfrm>
            <a:off x="1189702" y="108155"/>
            <a:ext cx="9783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Equity Market Performance through the Cycle</a:t>
            </a:r>
            <a:endParaRPr lang="en-IN" sz="3200" b="1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0AF77A-BF53-22A3-A71B-B2B66D389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84" y="776131"/>
            <a:ext cx="7718348" cy="58803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373E50-582B-ECE0-29E0-6DB6A8397CBF}"/>
              </a:ext>
            </a:extLst>
          </p:cNvPr>
          <p:cNvSpPr txBox="1"/>
          <p:nvPr/>
        </p:nvSpPr>
        <p:spPr>
          <a:xfrm>
            <a:off x="8318090" y="1032387"/>
            <a:ext cx="364776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BRIC nations are biggest outperformer during reflation, in which India tops with a CAGR of 40%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&amp; SP1500 also outperformed MSCI global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Defensive markets like Japan, Korea are the biggest underperformers, including Europe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countries gave +</a:t>
            </a:r>
            <a:r>
              <a:rPr lang="en-US" sz="2000" dirty="0" err="1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</a:t>
            </a: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returns more than 50% of the time during the phase with SP500 &amp; SP1500 leading the way</a:t>
            </a:r>
            <a:endParaRPr lang="en-IN" sz="2000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256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FED6E1-98D4-4663-AE18-393489DCB84D}"/>
              </a:ext>
            </a:extLst>
          </p:cNvPr>
          <p:cNvSpPr txBox="1"/>
          <p:nvPr/>
        </p:nvSpPr>
        <p:spPr>
          <a:xfrm>
            <a:off x="1145458" y="159462"/>
            <a:ext cx="99010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Equity Market Performance through the Cycle</a:t>
            </a:r>
            <a:endParaRPr lang="en-IN" sz="3200" b="1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2AB247-4702-12DA-5E7E-CB8DA0013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8" y="872057"/>
            <a:ext cx="7892681" cy="5753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1376E6-A666-A9BF-28E9-3880C77B7220}"/>
              </a:ext>
            </a:extLst>
          </p:cNvPr>
          <p:cNvSpPr txBox="1"/>
          <p:nvPr/>
        </p:nvSpPr>
        <p:spPr>
          <a:xfrm>
            <a:off x="8489373" y="1022555"/>
            <a:ext cx="370262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Commodity exporter countries like Russia, Brazil have outperformed extensively though with a high volatility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 importing countries  underperformed, while every market gave positive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Japan, Swiss, UK as defensive markets performed comparatively bad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underperformed MSCI global while SP1500 outperformed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countries gave positive return more than 50% of times in the phase</a:t>
            </a:r>
            <a:endParaRPr lang="en-IN" sz="2000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051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5264D6-3FD0-3BF2-0743-DDC3533BEEFA}"/>
              </a:ext>
            </a:extLst>
          </p:cNvPr>
          <p:cNvSpPr txBox="1"/>
          <p:nvPr/>
        </p:nvSpPr>
        <p:spPr>
          <a:xfrm>
            <a:off x="1189702" y="108155"/>
            <a:ext cx="97830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Equity Market Performance through the Cycle</a:t>
            </a:r>
            <a:endParaRPr lang="en-IN" sz="3200" b="1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EB7266-E2C2-F471-794C-6D3A51CF4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7" y="860383"/>
            <a:ext cx="7787147" cy="5889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F88871-4D57-635E-FAA1-9F4C66FF5C48}"/>
              </a:ext>
            </a:extLst>
          </p:cNvPr>
          <p:cNvSpPr txBox="1"/>
          <p:nvPr/>
        </p:nvSpPr>
        <p:spPr>
          <a:xfrm>
            <a:off x="8475406" y="1425677"/>
            <a:ext cx="34609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countries gave negative return except India during the stagflationary period against expectation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Japan, Emerging, Singapore, Europe being the worse performers of all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&amp; SP1500 are the only two indices with positive returns more than 50% of the times in the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Every country saw an increased volatility, especially emerging markets</a:t>
            </a:r>
            <a:endParaRPr lang="en-IN" sz="2000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059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FED6E1-98D4-4663-AE18-393489DCB84D}"/>
              </a:ext>
            </a:extLst>
          </p:cNvPr>
          <p:cNvSpPr txBox="1"/>
          <p:nvPr/>
        </p:nvSpPr>
        <p:spPr>
          <a:xfrm>
            <a:off x="1145458" y="159462"/>
            <a:ext cx="99010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Equity Market Performance through the Cycle</a:t>
            </a:r>
            <a:endParaRPr lang="en-IN" sz="3200" b="1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2F4F9B-7BCB-5B3B-E6A9-2F2322B6F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3" y="744237"/>
            <a:ext cx="7606994" cy="58532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F4BB1D-BF54-2785-A5A8-F5DEAD12AFB0}"/>
              </a:ext>
            </a:extLst>
          </p:cNvPr>
          <p:cNvSpPr txBox="1"/>
          <p:nvPr/>
        </p:nvSpPr>
        <p:spPr>
          <a:xfrm>
            <a:off x="8485239" y="1327355"/>
            <a:ext cx="347078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German, Japan, Swiss, &amp; Europe markets are the outperformers with their defensive strengths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&amp; SP1500 both performed better than MSCI global albeit giving negative returns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Emerging markets are the worst performers</a:t>
            </a:r>
          </a:p>
        </p:txBody>
      </p:sp>
    </p:spTree>
    <p:extLst>
      <p:ext uri="{BB962C8B-B14F-4D97-AF65-F5344CB8AC3E}">
        <p14:creationId xmlns:p14="http://schemas.microsoft.com/office/powerpoint/2010/main" val="262530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79E7E17-EAE6-76E4-323E-629803C1C0B0}"/>
              </a:ext>
            </a:extLst>
          </p:cNvPr>
          <p:cNvSpPr txBox="1"/>
          <p:nvPr/>
        </p:nvSpPr>
        <p:spPr>
          <a:xfrm>
            <a:off x="1494503" y="176981"/>
            <a:ext cx="829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 of Company Reclassification</a:t>
            </a:r>
            <a:endParaRPr lang="en-IN" sz="3200" b="1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431A3D-CAD6-49B7-625E-E8491FFED9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08" b="2422"/>
          <a:stretch/>
        </p:blipFill>
        <p:spPr>
          <a:xfrm>
            <a:off x="645337" y="1161513"/>
            <a:ext cx="6699360" cy="52884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B885E13-52D5-03D1-450D-A91779D37131}"/>
              </a:ext>
            </a:extLst>
          </p:cNvPr>
          <p:cNvSpPr txBox="1"/>
          <p:nvPr/>
        </p:nvSpPr>
        <p:spPr>
          <a:xfrm>
            <a:off x="7531510" y="1161513"/>
            <a:ext cx="442451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Meta &amp; Google moved from IT to Comms; Disney &amp; Netflix from Cons Discretionary to Comms in Sept 2018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move has made comms outperformer compared to SP500 in all phases except inflationary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Comms also gave positive return in stagflation, going from underperforming SP500 to outperforming post change while their return became exceptionally well in reflationary period with same property </a:t>
            </a:r>
            <a:r>
              <a:rPr lang="en-US" sz="2000" dirty="0" err="1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wrt</a:t>
            </a: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SP500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still maintains its attractiveness and market leading capacity most of the times</a:t>
            </a:r>
          </a:p>
        </p:txBody>
      </p:sp>
    </p:spTree>
    <p:extLst>
      <p:ext uri="{BB962C8B-B14F-4D97-AF65-F5344CB8AC3E}">
        <p14:creationId xmlns:p14="http://schemas.microsoft.com/office/powerpoint/2010/main" val="4149119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DCA1F4-2115-4E08-365B-DF547AC1E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3" y="221735"/>
            <a:ext cx="7453854" cy="64145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EB45E7-5683-BE86-FA98-A51EABC41001}"/>
              </a:ext>
            </a:extLst>
          </p:cNvPr>
          <p:cNvSpPr txBox="1"/>
          <p:nvPr/>
        </p:nvSpPr>
        <p:spPr>
          <a:xfrm>
            <a:off x="8062452" y="1140542"/>
            <a:ext cx="39722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Growth: OECD G7, ISM New Orders, US Initial Jobless Claims, Consumer Confidence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Inflation: US-3M yield, PMI Price Paid, CRB Commodity index, Global CPI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Recent reading of growth inflation diffusion index show economy moved through all the phases in past 18 months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past 5 months economy showed signs of stagflation with moving to reflation in August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02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05E2-7478-0A28-4412-1C737C26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276575"/>
            <a:ext cx="10370190" cy="764799"/>
          </a:xfrm>
        </p:spPr>
        <p:txBody>
          <a:bodyPr/>
          <a:lstStyle/>
          <a:p>
            <a:r>
              <a:rPr lang="en-US" dirty="0"/>
              <a:t>Summary of 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FD1B6-0513-808E-ABDD-D2CB38FBD6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463" y="1543690"/>
            <a:ext cx="10370191" cy="764799"/>
          </a:xfrm>
        </p:spPr>
        <p:txBody>
          <a:bodyPr/>
          <a:lstStyle/>
          <a:p>
            <a:r>
              <a:rPr lang="en-US" dirty="0"/>
              <a:t>Reflation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7F8EA-4C8E-D8B9-B443-3891B5F116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231923"/>
            <a:ext cx="10370190" cy="161249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Equities are best performing asset class, Finance, IT, Consumer Discretionary, Industrial are the best performers with BRIC and emerging market leading the way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SP500 &amp; SP1500 also outperformed the global equity market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Defensive markets of Japan, Europe among worst performers with sectors like Utilities and Health underperforming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FE331-0F98-2DBE-3F19-11610C9D4C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Inflation	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D2A9D-778F-5305-A44A-E1BF566823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2463" y="4532646"/>
            <a:ext cx="10370190" cy="15240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Equities and commodities among equally best performers with commodity heavy export countries like Brazil, Russia best performer with IT, Energy, Real Estate, and emerging leading</a:t>
            </a:r>
          </a:p>
          <a:p>
            <a:r>
              <a:rPr lang="en-US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SP1500 outperformed global index while SP500 gave almost save return as MSCI global</a:t>
            </a:r>
          </a:p>
          <a:p>
            <a:r>
              <a:rPr lang="en-US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Japan, Swiss, UK among worse performing markets with sectors like Utilities, Health, Staples lagging market return </a:t>
            </a:r>
            <a:r>
              <a:rPr lang="en-US" dirty="0">
                <a:solidFill>
                  <a:srgbClr val="FD5F00"/>
                </a:solidFill>
              </a:rPr>
              <a:t> </a:t>
            </a:r>
            <a:endParaRPr lang="en-IN" dirty="0">
              <a:solidFill>
                <a:srgbClr val="FD5F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C752DE-00DE-B036-07B8-F3B871CB4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Finance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A594D7-EAB4-C6CA-1593-9C170A6489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340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05E2-7478-0A28-4412-1C737C26E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276575"/>
            <a:ext cx="10370190" cy="764799"/>
          </a:xfrm>
        </p:spPr>
        <p:txBody>
          <a:bodyPr/>
          <a:lstStyle/>
          <a:p>
            <a:r>
              <a:rPr lang="en-US" dirty="0"/>
              <a:t>Summary of Results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FD1B6-0513-808E-ABDD-D2CB38FBD6F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2463" y="1543690"/>
            <a:ext cx="10370191" cy="764799"/>
          </a:xfrm>
        </p:spPr>
        <p:txBody>
          <a:bodyPr/>
          <a:lstStyle/>
          <a:p>
            <a:r>
              <a:rPr lang="en-US" dirty="0"/>
              <a:t>Stagflation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7F8EA-4C8E-D8B9-B443-3891B5F1163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2463" y="2231923"/>
            <a:ext cx="10370190" cy="161249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Bonds are best asset class with equities giving negative return, commodities against expectations gave flat return with staples, health, utilities only positive sector and India only country giving positive return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SP500 &amp; 1500 gave negative return but better than MSCI global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Emerging, Finance, Discretionary, Real Estate sectors with markets of Japan, Singapore, Europe worse performers</a:t>
            </a:r>
          </a:p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6FE331-0F98-2DBE-3F19-11610C9D4C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Deflation	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ED2A9D-778F-5305-A44A-E1BF566823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2463" y="4532646"/>
            <a:ext cx="10370190" cy="15240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Bonds best performing asset class, commodities being worst, health, staples, IT, Comms better performers, Germany, Swiss, Japan markets among best performing among a sluggish equity market</a:t>
            </a:r>
          </a:p>
          <a:p>
            <a:r>
              <a:rPr lang="en-US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&amp; SP1500 performed better than MSCI global giving flat negative return</a:t>
            </a:r>
          </a:p>
          <a:p>
            <a:r>
              <a:rPr lang="en-US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Emerging, Energy, materials, Real Estate worse performing sector with markets of Singapore, Hongkong Canada, Russia being worst</a:t>
            </a:r>
          </a:p>
          <a:p>
            <a:endParaRPr lang="en-IN" dirty="0">
              <a:solidFill>
                <a:srgbClr val="FD5F00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C752DE-00DE-B036-07B8-F3B871CB4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Finance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A594D7-EAB4-C6CA-1593-9C170A6489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893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C350B-A188-BB37-9702-686C408F6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793" y="58994"/>
            <a:ext cx="10370190" cy="1002890"/>
          </a:xfrm>
        </p:spPr>
        <p:txBody>
          <a:bodyPr/>
          <a:lstStyle/>
          <a:p>
            <a:r>
              <a:rPr lang="en-US" dirty="0"/>
              <a:t>OECD Lead Indicator &amp; Growth Signals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889314-4858-8C3F-8B5A-0257E7908D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B636-0FA7-BE8D-0349-9D09948F5AF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E9C0F-8038-C0C4-F36D-C5B47623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884"/>
            <a:ext cx="12192000" cy="579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201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931FCA-BD5E-3784-D7C5-91A5E18AC184}"/>
              </a:ext>
            </a:extLst>
          </p:cNvPr>
          <p:cNvSpPr txBox="1"/>
          <p:nvPr/>
        </p:nvSpPr>
        <p:spPr>
          <a:xfrm>
            <a:off x="1849582" y="2473036"/>
            <a:ext cx="7907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11294B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Thank You</a:t>
            </a:r>
            <a:endParaRPr lang="en-IN" sz="7200" b="1" dirty="0">
              <a:solidFill>
                <a:srgbClr val="11294B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44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9312-97B1-9F41-A721-F87211631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276575"/>
            <a:ext cx="10370190" cy="804973"/>
          </a:xfrm>
        </p:spPr>
        <p:txBody>
          <a:bodyPr/>
          <a:lstStyle/>
          <a:p>
            <a:r>
              <a:rPr lang="en-US" dirty="0"/>
              <a:t>Global CPI Inflation &amp; Inflation Signals 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C383F-738D-B5D1-0EEB-EA92DF8D3D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450A2F-2CA9-B2AD-91B5-A42512556EF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63BA51-FDE6-CB8F-C7A0-C2B9849A0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1547"/>
            <a:ext cx="12192000" cy="577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58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0CA2704-1C82-F712-3C21-48AA5506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23" y="1297858"/>
            <a:ext cx="7145626" cy="4542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EE7B88-671C-01DA-B383-8BDA6A0F09D0}"/>
              </a:ext>
            </a:extLst>
          </p:cNvPr>
          <p:cNvSpPr txBox="1"/>
          <p:nvPr/>
        </p:nvSpPr>
        <p:spPr>
          <a:xfrm>
            <a:off x="833120" y="254000"/>
            <a:ext cx="1006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Investment Clock Phases from 1990 </a:t>
            </a:r>
            <a:endParaRPr lang="en-IN" sz="3200" b="1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EE018-4C21-D87C-B65B-A56B8D0F81DB}"/>
              </a:ext>
            </a:extLst>
          </p:cNvPr>
          <p:cNvSpPr txBox="1"/>
          <p:nvPr/>
        </p:nvSpPr>
        <p:spPr>
          <a:xfrm>
            <a:off x="7816645" y="1784072"/>
            <a:ext cx="40206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Reflation occurs double times than stagflation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Reflation &amp; Inflation have the highest duration, as per expectations, given them being more desirable compared to other two phases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four phases fairly represented as per expectation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750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D0B9FA-F9DD-7AE8-B756-FFF927ED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389"/>
            <a:ext cx="7529604" cy="2607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7EABFA-BFC2-F071-E77C-B46B902E6224}"/>
              </a:ext>
            </a:extLst>
          </p:cNvPr>
          <p:cNvSpPr txBox="1"/>
          <p:nvPr/>
        </p:nvSpPr>
        <p:spPr>
          <a:xfrm>
            <a:off x="1605280" y="172720"/>
            <a:ext cx="862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Asset class performance through the cycle </a:t>
            </a:r>
            <a:endParaRPr lang="en-IN" sz="3200" b="1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F0EA4B-9FAD-6D76-D59E-E90692FC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396" y="4001729"/>
            <a:ext cx="7529604" cy="26071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FA3BB2-56F0-5943-5956-04F0534CE3FD}"/>
              </a:ext>
            </a:extLst>
          </p:cNvPr>
          <p:cNvSpPr txBox="1"/>
          <p:nvPr/>
        </p:nvSpPr>
        <p:spPr>
          <a:xfrm>
            <a:off x="7875638" y="1496801"/>
            <a:ext cx="416887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Equities best performer by a mile with a CAGR of 19%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Among equities emerging markets outperformed the overall equity 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also outperformed overall equity market </a:t>
            </a:r>
            <a:endParaRPr lang="en-IN" sz="2000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64C23-F035-51A2-1D5E-9D0F2D627D78}"/>
              </a:ext>
            </a:extLst>
          </p:cNvPr>
          <p:cNvSpPr txBox="1"/>
          <p:nvPr/>
        </p:nvSpPr>
        <p:spPr>
          <a:xfrm>
            <a:off x="216310" y="4001729"/>
            <a:ext cx="4247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Equities and commodities best asset class with both providing a CAGR of 13%, though equities have a slightly higher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Bonds &amp; cash again worst performers, with bonds giving negative return in almost 50% of times monthly</a:t>
            </a:r>
            <a:endParaRPr lang="en-IN" sz="2000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05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C62B7E-CAAE-432F-9D71-637F2C9CB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844"/>
            <a:ext cx="7386279" cy="27349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AE4555-8F87-90F2-C1F9-6F705CC6D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990" y="4063701"/>
            <a:ext cx="7416010" cy="2528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4E1407-30E8-D6A9-F1EA-08465EFAA752}"/>
              </a:ext>
            </a:extLst>
          </p:cNvPr>
          <p:cNvSpPr txBox="1"/>
          <p:nvPr/>
        </p:nvSpPr>
        <p:spPr>
          <a:xfrm>
            <a:off x="2458063" y="266114"/>
            <a:ext cx="77183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D5F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Asset class performance through the cycle 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srgbClr val="FD5F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D62AC6-AB86-607B-53D0-6E9335C20A36}"/>
              </a:ext>
            </a:extLst>
          </p:cNvPr>
          <p:cNvSpPr txBox="1"/>
          <p:nvPr/>
        </p:nvSpPr>
        <p:spPr>
          <a:xfrm>
            <a:off x="7570839" y="1170039"/>
            <a:ext cx="43458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Bonds by far the highest performing asset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Commodity unlike expectation gave flat return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Equities performed worst, giving positive return less than 50% times</a:t>
            </a:r>
            <a:endParaRPr lang="en-IN" sz="2000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44CF10-3F20-26F3-14D8-CBE27A39BA49}"/>
              </a:ext>
            </a:extLst>
          </p:cNvPr>
          <p:cNvSpPr txBox="1"/>
          <p:nvPr/>
        </p:nvSpPr>
        <p:spPr>
          <a:xfrm>
            <a:off x="240889" y="4139381"/>
            <a:ext cx="4434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Bonds again best asset class, though less return than stagflation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Commodities worst performer, along with emerging market equites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against expectations gave a flat return</a:t>
            </a:r>
            <a:endParaRPr lang="en-IN" sz="2000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731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4B5306-02F1-5D78-9B16-7D9597EF278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86134D44-37F0-44A1-8A08-E9432A030C07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3988F2-143F-5C65-B988-977D981EB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" y="-39330"/>
            <a:ext cx="12055652" cy="68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8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15264D6-3FD0-3BF2-0743-DDC3533BEEFA}"/>
              </a:ext>
            </a:extLst>
          </p:cNvPr>
          <p:cNvSpPr txBox="1"/>
          <p:nvPr/>
        </p:nvSpPr>
        <p:spPr>
          <a:xfrm>
            <a:off x="1189703" y="108155"/>
            <a:ext cx="9527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Equity Sector Performance through the Cycle </a:t>
            </a:r>
            <a:endParaRPr lang="en-IN" sz="3200" b="1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0D2655-4FE4-9849-E75E-0F2EB399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85" y="914822"/>
            <a:ext cx="7332438" cy="54351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65971-C08F-8C5F-5260-C4E83392029F}"/>
              </a:ext>
            </a:extLst>
          </p:cNvPr>
          <p:cNvSpPr txBox="1"/>
          <p:nvPr/>
        </p:nvSpPr>
        <p:spPr>
          <a:xfrm>
            <a:off x="7964129" y="1111045"/>
            <a:ext cx="3841986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Finance, Consumer Discretionary, IT, Industrials, materials are the best performers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Utility, communication, Staples, Health, Energy are underperformer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Equity returns are highest in reflationary phase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&amp; Sp1500 both outperformed MSCI global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Finance, Cons </a:t>
            </a:r>
            <a:r>
              <a:rPr lang="en-US" sz="2000" dirty="0" err="1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Discre</a:t>
            </a: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IT even outperformed MSCI Emerging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1294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sectors gave positive return more than 50% of the times on monthly basis</a:t>
            </a:r>
            <a:endParaRPr lang="en-IN" sz="2000" dirty="0">
              <a:solidFill>
                <a:srgbClr val="11294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46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5DE5DD-58B6-7105-B641-B2837EF7E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914400"/>
            <a:ext cx="7698658" cy="56332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FED6E1-98D4-4663-AE18-393489DCB84D}"/>
              </a:ext>
            </a:extLst>
          </p:cNvPr>
          <p:cNvSpPr txBox="1"/>
          <p:nvPr/>
        </p:nvSpPr>
        <p:spPr>
          <a:xfrm>
            <a:off x="1145458" y="159462"/>
            <a:ext cx="99010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Equity Sector Performance through the Cycle </a:t>
            </a:r>
            <a:endParaRPr lang="en-IN" sz="3200" b="1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DC3A0A-30E0-1717-5328-BE5130A9C322}"/>
              </a:ext>
            </a:extLst>
          </p:cNvPr>
          <p:cNvSpPr txBox="1"/>
          <p:nvPr/>
        </p:nvSpPr>
        <p:spPr>
          <a:xfrm>
            <a:off x="8386916" y="1180430"/>
            <a:ext cx="347078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IT, Energy, Real Estate, Industrial best performing sectors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SP500 underperformed MSCI global index slightly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Equity returns of each sector still positive, with all sectors giving positive return </a:t>
            </a:r>
            <a:r>
              <a:rPr lang="en-US" sz="2000" dirty="0" err="1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atleast</a:t>
            </a: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50% of times on monthly basis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D5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Against expectations Financials performed better than SP 500</a:t>
            </a:r>
            <a:endParaRPr lang="en-IN" sz="2000" dirty="0">
              <a:solidFill>
                <a:srgbClr val="FD5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59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MB PPT ORANGE">
      <a:dk1>
        <a:srgbClr val="000000"/>
      </a:dk1>
      <a:lt1>
        <a:srgbClr val="FFFFFF"/>
      </a:lt1>
      <a:dk2>
        <a:srgbClr val="13294B"/>
      </a:dk2>
      <a:lt2>
        <a:srgbClr val="FF5F05"/>
      </a:lt2>
      <a:accent1>
        <a:srgbClr val="0071CE"/>
      </a:accent1>
      <a:accent2>
        <a:srgbClr val="FCB316"/>
      </a:accent2>
      <a:accent3>
        <a:srgbClr val="007E8E"/>
      </a:accent3>
      <a:accent4>
        <a:srgbClr val="006230"/>
      </a:accent4>
      <a:accent5>
        <a:srgbClr val="5C0E41"/>
      </a:accent5>
      <a:accent6>
        <a:srgbClr val="7D3E13"/>
      </a:accent6>
      <a:hlink>
        <a:srgbClr val="C84113"/>
      </a:hlink>
      <a:folHlink>
        <a:srgbClr val="2159A6"/>
      </a:folHlink>
    </a:clrScheme>
    <a:fontScheme name="SMB PPT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B PowerPoint Template V4" id="{B3CBA2D6-773F-894A-97CE-392945FF435E}" vid="{C086EF9A-8907-304D-A9A1-B52FE47F12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15970</TotalTime>
  <Words>1096</Words>
  <Application>Microsoft Office PowerPoint</Application>
  <PresentationFormat>Widescreen</PresentationFormat>
  <Paragraphs>101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Courier New</vt:lpstr>
      <vt:lpstr>Source Sans Pro</vt:lpstr>
      <vt:lpstr>Source Sans Pro SemiBold</vt:lpstr>
      <vt:lpstr>Times New Roman</vt:lpstr>
      <vt:lpstr>Office Theme</vt:lpstr>
      <vt:lpstr>Investment Clock</vt:lpstr>
      <vt:lpstr>OECD Lead Indicator &amp; Growth Signals </vt:lpstr>
      <vt:lpstr>Global CPI Inflation &amp; Inflation Signals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Results</vt:lpstr>
      <vt:lpstr>Summary of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Lin, Bryan</dc:creator>
  <cp:lastModifiedBy>Sharang Mantri</cp:lastModifiedBy>
  <cp:revision>39</cp:revision>
  <dcterms:created xsi:type="dcterms:W3CDTF">2022-06-14T14:37:32Z</dcterms:created>
  <dcterms:modified xsi:type="dcterms:W3CDTF">2025-12-12T22:22:11Z</dcterms:modified>
</cp:coreProperties>
</file>